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Arimo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lacial Indifference" pitchFamily="50" charset="0"/>
      <p:regular r:id="rId25"/>
      <p:bold r:id="rId26"/>
      <p:italic r:id="rId27"/>
    </p:embeddedFont>
    <p:embeddedFont>
      <p:font typeface="League Spartan" panose="00000800000000000000" pitchFamily="5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r="1950" b="238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3217" y="3710690"/>
            <a:ext cx="14701566" cy="3266233"/>
            <a:chOff x="0" y="0"/>
            <a:chExt cx="19602088" cy="43549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25000"/>
            </a:blip>
            <a:srcRect/>
            <a:stretch>
              <a:fillRect/>
            </a:stretch>
          </p:blipFill>
          <p:spPr>
            <a:xfrm>
              <a:off x="7352635" y="0"/>
              <a:ext cx="1042735" cy="104273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40000"/>
            </a:blip>
            <a:srcRect/>
            <a:stretch>
              <a:fillRect/>
            </a:stretch>
          </p:blipFill>
          <p:spPr>
            <a:xfrm>
              <a:off x="8632666" y="0"/>
              <a:ext cx="1042735" cy="1042735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rcRect/>
            <a:stretch>
              <a:fillRect/>
            </a:stretch>
          </p:blipFill>
          <p:spPr>
            <a:xfrm>
              <a:off x="9940676" y="0"/>
              <a:ext cx="1042735" cy="104273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1206719" y="0"/>
              <a:ext cx="1042735" cy="1042735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0" y="1960034"/>
              <a:ext cx="19602088" cy="2394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20"/>
                </a:lnSpc>
              </a:pPr>
              <a:r>
                <a:rPr lang="en-US" sz="10800" b="1" spc="302">
                  <a:solidFill>
                    <a:srgbClr val="FFFFFF"/>
                  </a:solidFill>
                  <a:latin typeface="League Spartan"/>
                </a:rPr>
                <a:t>SAI DE BIKE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2900" y="-257175"/>
            <a:ext cx="10572750" cy="10801350"/>
            <a:chOff x="0" y="0"/>
            <a:chExt cx="14097000" cy="14401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3433" r="55415"/>
            <a:stretch>
              <a:fillRect/>
            </a:stretch>
          </p:blipFill>
          <p:spPr>
            <a:xfrm>
              <a:off x="0" y="0"/>
              <a:ext cx="4572000" cy="14401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9861" r="58987"/>
            <a:stretch>
              <a:fillRect/>
            </a:stretch>
          </p:blipFill>
          <p:spPr>
            <a:xfrm>
              <a:off x="4762500" y="0"/>
              <a:ext cx="4572000" cy="14401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6932" r="71916"/>
            <a:stretch>
              <a:fillRect/>
            </a:stretch>
          </p:blipFill>
          <p:spPr>
            <a:xfrm>
              <a:off x="9525000" y="0"/>
              <a:ext cx="4572000" cy="144018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1617079" y="1028700"/>
            <a:ext cx="7874314" cy="3822320"/>
            <a:chOff x="0" y="0"/>
            <a:chExt cx="10499086" cy="5096427"/>
          </a:xfrm>
        </p:grpSpPr>
        <p:sp>
          <p:nvSpPr>
            <p:cNvPr id="7" name="TextBox 7"/>
            <p:cNvSpPr txBox="1"/>
            <p:nvPr/>
          </p:nvSpPr>
          <p:spPr>
            <a:xfrm>
              <a:off x="4565" y="-85725"/>
              <a:ext cx="7996435" cy="462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00"/>
                </a:lnSpc>
              </a:pPr>
              <a:r>
                <a:rPr lang="en-US" sz="4000" b="1">
                  <a:solidFill>
                    <a:srgbClr val="FFFFFF"/>
                  </a:solidFill>
                  <a:latin typeface="League Spartan"/>
                </a:rPr>
                <a:t>PEDALE COM SEGURANÇA UTILIZANDO AS MELHORES ROTAS DA CIDADE.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046402"/>
              <a:ext cx="10499086" cy="50025"/>
            </a:xfrm>
            <a:prstGeom prst="rect">
              <a:avLst/>
            </a:prstGeom>
            <a:solidFill>
              <a:srgbClr val="65A44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313453" y="9561221"/>
            <a:ext cx="18914906" cy="1058214"/>
            <a:chOff x="0" y="0"/>
            <a:chExt cx="25219875" cy="1410952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25219875" cy="1410952"/>
            </a:xfrm>
            <a:prstGeom prst="rect">
              <a:avLst/>
            </a:prstGeom>
            <a:solidFill>
              <a:srgbClr val="65A44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6789139" y="301385"/>
              <a:ext cx="16641198" cy="34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95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515968"/>
            <a:ext cx="3839313" cy="3255063"/>
          </a:xfrm>
          <a:prstGeom prst="rect">
            <a:avLst/>
          </a:prstGeom>
          <a:solidFill>
            <a:srgbClr val="3C6B28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821823"/>
            <a:ext cx="3519533" cy="1940064"/>
            <a:chOff x="0" y="0"/>
            <a:chExt cx="4692710" cy="2586752"/>
          </a:xfrm>
        </p:grpSpPr>
        <p:sp>
          <p:nvSpPr>
            <p:cNvPr id="4" name="AutoShape 4"/>
            <p:cNvSpPr/>
            <p:nvPr/>
          </p:nvSpPr>
          <p:spPr>
            <a:xfrm>
              <a:off x="0" y="877904"/>
              <a:ext cx="4692710" cy="54299"/>
            </a:xfrm>
            <a:prstGeom prst="rect">
              <a:avLst/>
            </a:prstGeom>
            <a:solidFill>
              <a:srgbClr val="65A4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33143" y="-57150"/>
              <a:ext cx="4255359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Glacial Indifference"/>
                </a:rPr>
                <a:t>PREMIUM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31475" y="1195175"/>
              <a:ext cx="4256135" cy="1391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lacial Indifference"/>
                </a:rPr>
                <a:t>Assinaturas</a:t>
              </a:r>
              <a:r>
                <a:rPr lang="en-US" sz="2000" dirty="0">
                  <a:solidFill>
                    <a:srgbClr val="FFFFFF"/>
                  </a:solidFill>
                  <a:latin typeface="Glacial Indifference"/>
                </a:rPr>
                <a:t> para </a:t>
              </a:r>
              <a:r>
                <a:rPr lang="en-US" sz="2000" dirty="0" err="1">
                  <a:solidFill>
                    <a:srgbClr val="FFFFFF"/>
                  </a:solidFill>
                  <a:latin typeface="Glacial Indifference"/>
                </a:rPr>
                <a:t>obter</a:t>
              </a:r>
              <a:r>
                <a:rPr lang="en-US" sz="20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lacial Indifference"/>
                </a:rPr>
                <a:t>os</a:t>
              </a:r>
              <a:r>
                <a:rPr lang="en-US" sz="20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lacial Indifference"/>
                </a:rPr>
                <a:t>privilégios</a:t>
              </a:r>
              <a:r>
                <a:rPr lang="en-US" sz="2000" dirty="0">
                  <a:solidFill>
                    <a:srgbClr val="FFFFFF"/>
                  </a:solidFill>
                  <a:latin typeface="Glacial Indifference"/>
                </a:rPr>
                <a:t> da </a:t>
              </a:r>
              <a:r>
                <a:rPr lang="en-US" sz="2000" dirty="0" err="1">
                  <a:solidFill>
                    <a:srgbClr val="FFFFFF"/>
                  </a:solidFill>
                  <a:latin typeface="Glacial Indifference"/>
                </a:rPr>
                <a:t>conta</a:t>
              </a:r>
              <a:r>
                <a:rPr lang="en-US" sz="2000" dirty="0">
                  <a:solidFill>
                    <a:srgbClr val="FFFFFF"/>
                  </a:solidFill>
                  <a:latin typeface="Glacial Indifference"/>
                </a:rPr>
                <a:t> premium.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23925"/>
            <a:ext cx="15713612" cy="967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0F5818"/>
                </a:solidFill>
                <a:latin typeface="League Spartan"/>
              </a:rPr>
              <a:t>FONTES DE RECEITA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313453" y="9561221"/>
            <a:ext cx="18914906" cy="1058214"/>
            <a:chOff x="0" y="0"/>
            <a:chExt cx="25219875" cy="1410952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25219875" cy="1410952"/>
            </a:xfrm>
            <a:prstGeom prst="rect">
              <a:avLst/>
            </a:prstGeom>
            <a:solidFill>
              <a:srgbClr val="0F581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789139" y="301385"/>
              <a:ext cx="16641198" cy="34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95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224343" y="3515968"/>
            <a:ext cx="3839313" cy="3255063"/>
          </a:xfrm>
          <a:prstGeom prst="rect">
            <a:avLst/>
          </a:prstGeom>
          <a:solidFill>
            <a:srgbClr val="3C6B28"/>
          </a:solidFill>
        </p:spPr>
      </p:sp>
      <p:grpSp>
        <p:nvGrpSpPr>
          <p:cNvPr id="12" name="Group 12"/>
          <p:cNvGrpSpPr/>
          <p:nvPr/>
        </p:nvGrpSpPr>
        <p:grpSpPr>
          <a:xfrm>
            <a:off x="7224343" y="3821823"/>
            <a:ext cx="3519533" cy="1940064"/>
            <a:chOff x="0" y="0"/>
            <a:chExt cx="4692710" cy="2586752"/>
          </a:xfrm>
        </p:grpSpPr>
        <p:sp>
          <p:nvSpPr>
            <p:cNvPr id="13" name="AutoShape 13"/>
            <p:cNvSpPr/>
            <p:nvPr/>
          </p:nvSpPr>
          <p:spPr>
            <a:xfrm>
              <a:off x="0" y="877904"/>
              <a:ext cx="4692710" cy="54299"/>
            </a:xfrm>
            <a:prstGeom prst="rect">
              <a:avLst/>
            </a:prstGeom>
            <a:solidFill>
              <a:srgbClr val="65A44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433143" y="-57150"/>
              <a:ext cx="4255359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Glacial Indifference"/>
                </a:rPr>
                <a:t>PAGAMENTOS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31475" y="1195175"/>
              <a:ext cx="4256135" cy="1391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Glacial Indifference"/>
                </a:rPr>
                <a:t>Percentual (%) das transações feitas pelo aplicativo.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13419987" y="3519254"/>
            <a:ext cx="3839313" cy="3255063"/>
          </a:xfrm>
          <a:prstGeom prst="rect">
            <a:avLst/>
          </a:prstGeom>
          <a:solidFill>
            <a:srgbClr val="3C6B28"/>
          </a:solidFill>
        </p:spPr>
      </p:sp>
      <p:grpSp>
        <p:nvGrpSpPr>
          <p:cNvPr id="17" name="Group 17"/>
          <p:cNvGrpSpPr/>
          <p:nvPr/>
        </p:nvGrpSpPr>
        <p:grpSpPr>
          <a:xfrm>
            <a:off x="13419987" y="3825109"/>
            <a:ext cx="3519533" cy="2641144"/>
            <a:chOff x="0" y="0"/>
            <a:chExt cx="4692710" cy="3521526"/>
          </a:xfrm>
        </p:grpSpPr>
        <p:sp>
          <p:nvSpPr>
            <p:cNvPr id="18" name="AutoShape 18"/>
            <p:cNvSpPr/>
            <p:nvPr/>
          </p:nvSpPr>
          <p:spPr>
            <a:xfrm>
              <a:off x="0" y="877904"/>
              <a:ext cx="4692710" cy="54299"/>
            </a:xfrm>
            <a:prstGeom prst="rect">
              <a:avLst/>
            </a:prstGeom>
            <a:solidFill>
              <a:srgbClr val="65A44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433143" y="-57150"/>
              <a:ext cx="4255359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Glacial Indifference"/>
                </a:rPr>
                <a:t>ANÚNCIOS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31475" y="1195175"/>
              <a:ext cx="4256135" cy="232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Glacial Indifference"/>
                </a:rPr>
                <a:t>Anuncios para dispositivos móveis integrando anúncios em banner, intersticiais ou em vídeo no nosso aplicativo.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15719398" cy="101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 b="1">
                <a:solidFill>
                  <a:srgbClr val="0F5818"/>
                </a:solidFill>
                <a:latin typeface="League Spartan"/>
              </a:rPr>
              <a:t>PROJEÇÕES - CURVA J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441448"/>
            <a:ext cx="16230600" cy="6816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781550"/>
            <a:ext cx="19011900" cy="5505450"/>
          </a:xfrm>
          <a:prstGeom prst="rect">
            <a:avLst/>
          </a:prstGeom>
          <a:solidFill>
            <a:srgbClr val="0F5818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90600"/>
            <a:ext cx="15719398" cy="101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 b="1">
                <a:solidFill>
                  <a:srgbClr val="0F5818"/>
                </a:solidFill>
                <a:latin typeface="League Spartan"/>
              </a:rPr>
              <a:t>NOSSO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60CF8-75D3-4FFE-9149-4D3C26A0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18721"/>
            <a:ext cx="4114800" cy="7777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A8B3A-AD88-4318-A077-C0E7BC7CC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318721"/>
            <a:ext cx="4114800" cy="7777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F6407-FF32-444E-9AAA-FA42A2EF8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1" y="2324100"/>
            <a:ext cx="4114799" cy="7777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009502"/>
            <a:ext cx="3261389" cy="326002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5331585" y="3009502"/>
            <a:ext cx="3261389" cy="326002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AutoShape 4"/>
          <p:cNvSpPr/>
          <p:nvPr/>
        </p:nvSpPr>
        <p:spPr>
          <a:xfrm>
            <a:off x="13997911" y="3009502"/>
            <a:ext cx="3261389" cy="326002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990600"/>
            <a:ext cx="15719398" cy="101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 b="1">
                <a:solidFill>
                  <a:srgbClr val="0F5818"/>
                </a:solidFill>
                <a:latin typeface="League Spartan"/>
              </a:rPr>
              <a:t>TIME SAI DE BIKE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43149" y="6721733"/>
            <a:ext cx="4032492" cy="947163"/>
            <a:chOff x="0" y="0"/>
            <a:chExt cx="5376656" cy="1262884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376656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0F5818"/>
                  </a:solidFill>
                  <a:latin typeface="Glacial Indifference"/>
                </a:rPr>
                <a:t>ELTON MORAIS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8" y="722254"/>
              <a:ext cx="5375880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3C6B28"/>
                  </a:solidFill>
                  <a:latin typeface="Glacial Indifference"/>
                </a:rPr>
                <a:t>Desenvolvimento</a:t>
              </a:r>
              <a:endParaRPr lang="en-US" sz="2400" dirty="0">
                <a:solidFill>
                  <a:srgbClr val="3C6B28"/>
                </a:solidFill>
                <a:latin typeface="Glacial Indifference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37054" y="6721733"/>
            <a:ext cx="4032492" cy="947163"/>
            <a:chOff x="0" y="0"/>
            <a:chExt cx="5376656" cy="126288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5376656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F5818"/>
                  </a:solidFill>
                  <a:latin typeface="Glacial Indifference"/>
                </a:rPr>
                <a:t>GIOVANNA BARBOSA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88" y="722254"/>
              <a:ext cx="5375880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3C6B28"/>
                  </a:solidFill>
                  <a:latin typeface="Glacial Indifference"/>
                </a:rPr>
                <a:t>Gestão do Projeto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12360" y="6721733"/>
            <a:ext cx="4032492" cy="947163"/>
            <a:chOff x="0" y="0"/>
            <a:chExt cx="5376656" cy="126288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5376656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0F5818"/>
                  </a:solidFill>
                  <a:latin typeface="Glacial Indifference"/>
                </a:rPr>
                <a:t>BRUNA OLIVEIRA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88" y="722254"/>
              <a:ext cx="5375880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3C6B28"/>
                  </a:solidFill>
                  <a:latin typeface="Glacial Indifference"/>
                </a:rPr>
                <a:t>Design e Marketing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313453" y="9561221"/>
            <a:ext cx="18914906" cy="1058214"/>
            <a:chOff x="0" y="0"/>
            <a:chExt cx="25219875" cy="1410952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5219875" cy="141095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789139" y="301385"/>
              <a:ext cx="16641198" cy="34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95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9722605" y="3009502"/>
            <a:ext cx="3261389" cy="3260021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9" name="Group 19"/>
          <p:cNvGrpSpPr/>
          <p:nvPr/>
        </p:nvGrpSpPr>
        <p:grpSpPr>
          <a:xfrm>
            <a:off x="4946033" y="6721733"/>
            <a:ext cx="4032492" cy="947163"/>
            <a:chOff x="0" y="0"/>
            <a:chExt cx="5376656" cy="126288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5376656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dirty="0">
                  <a:solidFill>
                    <a:srgbClr val="0F5818"/>
                  </a:solidFill>
                  <a:latin typeface="Glacial Indifference"/>
                </a:rPr>
                <a:t>MATHEUS ROMANO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88" y="722254"/>
              <a:ext cx="5375880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 err="1">
                  <a:solidFill>
                    <a:srgbClr val="3C6B28"/>
                  </a:solidFill>
                  <a:latin typeface="Glacial Indifference"/>
                </a:rPr>
                <a:t>Desenvolvimento</a:t>
              </a:r>
              <a:endParaRPr lang="en-US" sz="2400" dirty="0">
                <a:solidFill>
                  <a:srgbClr val="3C6B28"/>
                </a:solidFill>
                <a:latin typeface="Glacial Indifference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alphaModFix amt="90000"/>
          </a:blip>
          <a:srcRect r="5357" b="6794"/>
          <a:stretch>
            <a:fillRect/>
          </a:stretch>
        </p:blipFill>
        <p:spPr>
          <a:xfrm>
            <a:off x="13942753" y="3009502"/>
            <a:ext cx="3323526" cy="330612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alphaModFix amt="90000"/>
          </a:blip>
          <a:srcRect r="1324" b="24526"/>
          <a:stretch>
            <a:fillRect/>
          </a:stretch>
        </p:blipFill>
        <p:spPr>
          <a:xfrm>
            <a:off x="9722605" y="3009502"/>
            <a:ext cx="3268903" cy="333370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alphaModFix amt="90000"/>
          </a:blip>
          <a:srcRect l="1628" r="860" b="26173"/>
          <a:stretch>
            <a:fillRect/>
          </a:stretch>
        </p:blipFill>
        <p:spPr>
          <a:xfrm>
            <a:off x="5331585" y="3009502"/>
            <a:ext cx="3302416" cy="333370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alphaModFix amt="90000"/>
          </a:blip>
          <a:srcRect l="21397" t="27074" r="24017" b="20524"/>
          <a:stretch>
            <a:fillRect/>
          </a:stretch>
        </p:blipFill>
        <p:spPr>
          <a:xfrm>
            <a:off x="1022153" y="3006129"/>
            <a:ext cx="3447395" cy="3309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2038" y="1028700"/>
            <a:ext cx="7874314" cy="1362134"/>
            <a:chOff x="0" y="0"/>
            <a:chExt cx="10499086" cy="1816178"/>
          </a:xfrm>
        </p:grpSpPr>
        <p:sp>
          <p:nvSpPr>
            <p:cNvPr id="3" name="TextBox 3"/>
            <p:cNvSpPr txBox="1"/>
            <p:nvPr/>
          </p:nvSpPr>
          <p:spPr>
            <a:xfrm>
              <a:off x="1867651" y="-38100"/>
              <a:ext cx="8631435" cy="1346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25"/>
                </a:lnSpc>
              </a:pPr>
              <a:r>
                <a:rPr lang="en-US" sz="6440" b="1">
                  <a:solidFill>
                    <a:srgbClr val="FFFFFF"/>
                  </a:solidFill>
                  <a:latin typeface="League Spartan"/>
                </a:rPr>
                <a:t>O</a:t>
              </a:r>
              <a:r>
                <a:rPr lang="en-US" sz="6500" b="1">
                  <a:solidFill>
                    <a:srgbClr val="FFFFFF"/>
                  </a:solidFill>
                  <a:latin typeface="League Spartan"/>
                </a:rPr>
                <a:t>BRIGADO!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1766153"/>
              <a:ext cx="10499086" cy="50025"/>
            </a:xfrm>
            <a:prstGeom prst="rect">
              <a:avLst/>
            </a:prstGeom>
            <a:solidFill>
              <a:srgbClr val="65A44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472747" y="2156158"/>
            <a:ext cx="10786553" cy="5974685"/>
            <a:chOff x="0" y="0"/>
            <a:chExt cx="14382071" cy="7966246"/>
          </a:xfrm>
        </p:grpSpPr>
        <p:sp>
          <p:nvSpPr>
            <p:cNvPr id="6" name="TextBox 6"/>
            <p:cNvSpPr txBox="1"/>
            <p:nvPr/>
          </p:nvSpPr>
          <p:spPr>
            <a:xfrm>
              <a:off x="998124" y="-85725"/>
              <a:ext cx="13383947" cy="88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6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02431" y="7277440"/>
              <a:ext cx="13379640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Glacial Indifference"/>
                </a:rPr>
                <a:t>J. BIGO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447" y="1202532"/>
              <a:ext cx="14373625" cy="505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700"/>
                </a:lnSpc>
              </a:pP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"Andar de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bicicleta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faz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 com que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percebamos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detalhes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nunca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 antes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percebido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 por </a:t>
              </a:r>
              <a:r>
                <a:rPr lang="en-US" sz="5500" b="1" dirty="0" err="1">
                  <a:solidFill>
                    <a:srgbClr val="FFFFFF"/>
                  </a:solidFill>
                  <a:latin typeface="League Spartan"/>
                </a:rPr>
                <a:t>nós</a:t>
              </a:r>
              <a:r>
                <a:rPr lang="en-US" sz="5500" b="1" dirty="0">
                  <a:solidFill>
                    <a:srgbClr val="FFFFFF"/>
                  </a:solidFill>
                  <a:latin typeface="League Spartan"/>
                </a:rPr>
                <a:t>"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770296"/>
              <a:ext cx="14382071" cy="56295"/>
            </a:xfrm>
            <a:prstGeom prst="rect">
              <a:avLst/>
            </a:prstGeom>
            <a:solidFill>
              <a:srgbClr val="65A44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1294939" y="8020526"/>
            <a:ext cx="14252974" cy="3035046"/>
            <a:chOff x="0" y="0"/>
            <a:chExt cx="19003966" cy="404672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/>
            <a:stretch>
              <a:fillRect/>
            </a:stretch>
          </p:blipFill>
          <p:spPr>
            <a:xfrm>
              <a:off x="0" y="0"/>
              <a:ext cx="4046728" cy="404672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alphaModFix amt="40000"/>
            </a:blip>
            <a:srcRect/>
            <a:stretch>
              <a:fillRect/>
            </a:stretch>
          </p:blipFill>
          <p:spPr>
            <a:xfrm>
              <a:off x="4967649" y="0"/>
              <a:ext cx="4046728" cy="404672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alphaModFix amt="60000"/>
            </a:blip>
            <a:srcRect/>
            <a:stretch>
              <a:fillRect/>
            </a:stretch>
          </p:blipFill>
          <p:spPr>
            <a:xfrm>
              <a:off x="10043877" y="0"/>
              <a:ext cx="4046728" cy="4046728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4957238" y="0"/>
              <a:ext cx="4046728" cy="4046728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841150" y="1237143"/>
              <a:ext cx="2278903" cy="157244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83302" y="3376145"/>
            <a:ext cx="11375998" cy="302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9600" b="1">
                <a:solidFill>
                  <a:srgbClr val="FFFFFF"/>
                </a:solidFill>
                <a:latin typeface="League Spartan"/>
              </a:rPr>
              <a:t>JÁ PEGOU TRÂNSITO HOJE?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83302" y="6473474"/>
            <a:ext cx="11369648" cy="1085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65A44A"/>
                </a:solidFill>
                <a:latin typeface="Glacial Indifference"/>
              </a:rPr>
              <a:t>EM SÃO PAULO AS PESSOAS FICAM, EM MÉDIA, 2H40 NO TRÂNSITO TODOS OS DIAS</a:t>
            </a:r>
          </a:p>
        </p:txBody>
      </p:sp>
      <p:sp>
        <p:nvSpPr>
          <p:cNvPr id="4" name="AutoShape 4"/>
          <p:cNvSpPr/>
          <p:nvPr/>
        </p:nvSpPr>
        <p:spPr>
          <a:xfrm>
            <a:off x="3695700" y="6400825"/>
            <a:ext cx="13557250" cy="37939"/>
          </a:xfrm>
          <a:prstGeom prst="rect">
            <a:avLst/>
          </a:prstGeom>
          <a:solidFill>
            <a:srgbClr val="65A44A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0000"/>
          </a:blip>
          <a:srcRect l="21031" r="12163"/>
          <a:stretch>
            <a:fillRect/>
          </a:stretch>
        </p:blipFill>
        <p:spPr>
          <a:xfrm>
            <a:off x="-5769445" y="0"/>
            <a:ext cx="11091625" cy="11040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1512" y="2903949"/>
            <a:ext cx="2984976" cy="3571759"/>
            <a:chOff x="0" y="0"/>
            <a:chExt cx="3979968" cy="4762346"/>
          </a:xfrm>
        </p:grpSpPr>
        <p:sp>
          <p:nvSpPr>
            <p:cNvPr id="3" name="TextBox 3"/>
            <p:cNvSpPr txBox="1"/>
            <p:nvPr/>
          </p:nvSpPr>
          <p:spPr>
            <a:xfrm>
              <a:off x="2859563" y="4204742"/>
              <a:ext cx="576036" cy="55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F5818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F5818"/>
                  </a:solidFill>
                  <a:latin typeface="Arimo"/>
                </a:rPr>
                <a:t>84.1%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44369" y="-38100"/>
              <a:ext cx="576036" cy="55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F5818"/>
                  </a:solidFill>
                  <a:latin typeface="Arimo"/>
                </a:rPr>
                <a:t>Não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>
                  <a:solidFill>
                    <a:srgbClr val="0F5818"/>
                  </a:solidFill>
                  <a:latin typeface="Arimo"/>
                </a:rPr>
                <a:t>15.9%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391189"/>
              <a:ext cx="3979968" cy="3979968"/>
              <a:chOff x="-12700" y="-12700"/>
              <a:chExt cx="25400" cy="25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3739" y="-12700"/>
                <a:ext cx="27461" cy="26676"/>
              </a:xfrm>
              <a:custGeom>
                <a:avLst/>
                <a:gdLst/>
                <a:ahLst/>
                <a:cxnLst/>
                <a:rect l="l" t="t" r="r" b="b"/>
                <a:pathLst>
                  <a:path w="27461" h="26676">
                    <a:moveTo>
                      <a:pt x="13739" y="0"/>
                    </a:moveTo>
                    <a:lnTo>
                      <a:pt x="13739" y="0"/>
                    </a:lnTo>
                    <a:cubicBezTo>
                      <a:pt x="19603" y="0"/>
                      <a:pt x="24705" y="4015"/>
                      <a:pt x="26083" y="9715"/>
                    </a:cubicBezTo>
                    <a:cubicBezTo>
                      <a:pt x="27462" y="15415"/>
                      <a:pt x="24758" y="21317"/>
                      <a:pt x="19542" y="23997"/>
                    </a:cubicBezTo>
                    <a:cubicBezTo>
                      <a:pt x="14325" y="26676"/>
                      <a:pt x="7953" y="25436"/>
                      <a:pt x="4122" y="20995"/>
                    </a:cubicBezTo>
                    <a:cubicBezTo>
                      <a:pt x="292" y="16555"/>
                      <a:pt x="0" y="10069"/>
                      <a:pt x="3416" y="5303"/>
                    </a:cubicBezTo>
                    <a:lnTo>
                      <a:pt x="13739" y="12700"/>
                    </a:lnTo>
                    <a:close/>
                  </a:path>
                </a:pathLst>
              </a:custGeom>
              <a:solidFill>
                <a:srgbClr val="C9E265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10680" y="-12700"/>
                <a:ext cx="1068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680" h="12700">
                    <a:moveTo>
                      <a:pt x="0" y="5828"/>
                    </a:moveTo>
                    <a:cubicBezTo>
                      <a:pt x="2337" y="2196"/>
                      <a:pt x="6360" y="0"/>
                      <a:pt x="10679" y="0"/>
                    </a:cubicBezTo>
                    <a:lnTo>
                      <a:pt x="10680" y="12700"/>
                    </a:lnTo>
                    <a:close/>
                  </a:path>
                </a:pathLst>
              </a:custGeom>
              <a:solidFill>
                <a:srgbClr val="48C08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-12700"/>
                <a:ext cx="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8F9B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1903884" y="7288166"/>
            <a:ext cx="3783098" cy="1253302"/>
            <a:chOff x="0" y="0"/>
            <a:chExt cx="5044130" cy="1671070"/>
          </a:xfrm>
        </p:grpSpPr>
        <p:sp>
          <p:nvSpPr>
            <p:cNvPr id="10" name="TextBox 10"/>
            <p:cNvSpPr txBox="1"/>
            <p:nvPr/>
          </p:nvSpPr>
          <p:spPr>
            <a:xfrm>
              <a:off x="775" y="-57150"/>
              <a:ext cx="5043355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F5818"/>
                  </a:solidFill>
                  <a:latin typeface="Glacial Indifference"/>
                </a:rPr>
                <a:t>ANDAM DE BIKE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6879"/>
              <a:ext cx="5044130" cy="924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C6B28"/>
                  </a:solidFill>
                  <a:latin typeface="Glacial Indifference"/>
                </a:rPr>
                <a:t>A cada 450 pessoas ao menos 271 andam de bicicleta.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90600"/>
            <a:ext cx="15719398" cy="101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 b="1">
                <a:solidFill>
                  <a:srgbClr val="0F5818"/>
                </a:solidFill>
                <a:latin typeface="League Spartan"/>
              </a:rPr>
              <a:t>PESQUISA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000079" y="2735261"/>
            <a:ext cx="2984976" cy="3909136"/>
            <a:chOff x="0" y="0"/>
            <a:chExt cx="3979968" cy="5212182"/>
          </a:xfrm>
        </p:grpSpPr>
        <p:sp>
          <p:nvSpPr>
            <p:cNvPr id="14" name="TextBox 14"/>
            <p:cNvSpPr txBox="1"/>
            <p:nvPr/>
          </p:nvSpPr>
          <p:spPr>
            <a:xfrm>
              <a:off x="2280888" y="4654578"/>
              <a:ext cx="576036" cy="55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92.3%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79511" y="-38100"/>
              <a:ext cx="463101" cy="55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Não</a:t>
              </a:r>
            </a:p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7.7%</a:t>
              </a:r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616107"/>
              <a:ext cx="3979968" cy="3979968"/>
              <a:chOff x="-12700" y="-12700"/>
              <a:chExt cx="25400" cy="25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14106" y="-12700"/>
                <a:ext cx="27433" cy="26497"/>
              </a:xfrm>
              <a:custGeom>
                <a:avLst/>
                <a:gdLst/>
                <a:ahLst/>
                <a:cxnLst/>
                <a:rect l="l" t="t" r="r" b="b"/>
                <a:pathLst>
                  <a:path w="27433" h="26497">
                    <a:moveTo>
                      <a:pt x="14106" y="0"/>
                    </a:moveTo>
                    <a:lnTo>
                      <a:pt x="14106" y="0"/>
                    </a:lnTo>
                    <a:cubicBezTo>
                      <a:pt x="20588" y="0"/>
                      <a:pt x="26030" y="4881"/>
                      <a:pt x="26731" y="11325"/>
                    </a:cubicBezTo>
                    <a:cubicBezTo>
                      <a:pt x="27433" y="17769"/>
                      <a:pt x="23169" y="23707"/>
                      <a:pt x="16839" y="25102"/>
                    </a:cubicBezTo>
                    <a:cubicBezTo>
                      <a:pt x="10509" y="26497"/>
                      <a:pt x="4144" y="22901"/>
                      <a:pt x="2072" y="16759"/>
                    </a:cubicBezTo>
                    <a:cubicBezTo>
                      <a:pt x="0" y="10618"/>
                      <a:pt x="2886" y="3901"/>
                      <a:pt x="8768" y="1176"/>
                    </a:cubicBezTo>
                    <a:lnTo>
                      <a:pt x="14106" y="12700"/>
                    </a:lnTo>
                    <a:close/>
                  </a:path>
                </a:pathLst>
              </a:custGeom>
              <a:solidFill>
                <a:srgbClr val="C9E265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5907" y="-12700"/>
                <a:ext cx="590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5907" h="12700">
                    <a:moveTo>
                      <a:pt x="0" y="1458"/>
                    </a:moveTo>
                    <a:cubicBezTo>
                      <a:pt x="1821" y="500"/>
                      <a:pt x="3848" y="0"/>
                      <a:pt x="5906" y="0"/>
                    </a:cubicBezTo>
                    <a:lnTo>
                      <a:pt x="5907" y="12700"/>
                    </a:lnTo>
                    <a:close/>
                  </a:path>
                </a:pathLst>
              </a:custGeom>
              <a:solidFill>
                <a:srgbClr val="48C08B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-12700"/>
                <a:ext cx="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8F9B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1859156" y="3197341"/>
            <a:ext cx="3872554" cy="2984976"/>
            <a:chOff x="0" y="0"/>
            <a:chExt cx="5163405" cy="3979968"/>
          </a:xfrm>
        </p:grpSpPr>
        <p:sp>
          <p:nvSpPr>
            <p:cNvPr id="21" name="TextBox 21"/>
            <p:cNvSpPr txBox="1"/>
            <p:nvPr/>
          </p:nvSpPr>
          <p:spPr>
            <a:xfrm>
              <a:off x="4587369" y="2453361"/>
              <a:ext cx="576036" cy="55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Sim</a:t>
              </a:r>
            </a:p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60.2%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30903"/>
              <a:ext cx="576036" cy="55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Não</a:t>
              </a:r>
            </a:p>
            <a:p>
              <a:pPr algn="ctr">
                <a:lnSpc>
                  <a:spcPts val="1679"/>
                </a:lnSpc>
              </a:pPr>
              <a:r>
                <a:rPr lang="en-US" sz="1199">
                  <a:solidFill>
                    <a:srgbClr val="0F5818"/>
                  </a:solidFill>
                  <a:latin typeface="Arimo"/>
                </a:rPr>
                <a:t>39.8%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591718" y="0"/>
              <a:ext cx="3979968" cy="3979968"/>
              <a:chOff x="-12700" y="-12700"/>
              <a:chExt cx="25400" cy="254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8093" y="-12700"/>
                <a:ext cx="21869" cy="26377"/>
              </a:xfrm>
              <a:custGeom>
                <a:avLst/>
                <a:gdLst/>
                <a:ahLst/>
                <a:cxnLst/>
                <a:rect l="l" t="t" r="r" b="b"/>
                <a:pathLst>
                  <a:path w="21869" h="26377">
                    <a:moveTo>
                      <a:pt x="8093" y="0"/>
                    </a:moveTo>
                    <a:lnTo>
                      <a:pt x="8093" y="0"/>
                    </a:lnTo>
                    <a:cubicBezTo>
                      <a:pt x="13693" y="0"/>
                      <a:pt x="18632" y="3668"/>
                      <a:pt x="20251" y="9028"/>
                    </a:cubicBezTo>
                    <a:cubicBezTo>
                      <a:pt x="21870" y="14389"/>
                      <a:pt x="19787" y="20177"/>
                      <a:pt x="15123" y="23277"/>
                    </a:cubicBezTo>
                    <a:cubicBezTo>
                      <a:pt x="10459" y="26377"/>
                      <a:pt x="4316" y="26056"/>
                      <a:pt x="0" y="22488"/>
                    </a:cubicBezTo>
                    <a:lnTo>
                      <a:pt x="8093" y="12700"/>
                    </a:lnTo>
                    <a:close/>
                  </a:path>
                </a:pathLst>
              </a:custGeom>
              <a:solidFill>
                <a:srgbClr val="C9E265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13777" y="-12700"/>
                <a:ext cx="13777" cy="22880"/>
              </a:xfrm>
              <a:custGeom>
                <a:avLst/>
                <a:gdLst/>
                <a:ahLst/>
                <a:cxnLst/>
                <a:rect l="l" t="t" r="r" b="b"/>
                <a:pathLst>
                  <a:path w="13777" h="22880">
                    <a:moveTo>
                      <a:pt x="6184" y="22880"/>
                    </a:moveTo>
                    <a:cubicBezTo>
                      <a:pt x="1797" y="19608"/>
                      <a:pt x="0" y="13894"/>
                      <a:pt x="1723" y="8700"/>
                    </a:cubicBezTo>
                    <a:cubicBezTo>
                      <a:pt x="3447" y="3506"/>
                      <a:pt x="8303" y="1"/>
                      <a:pt x="13776" y="0"/>
                    </a:cubicBezTo>
                    <a:lnTo>
                      <a:pt x="13777" y="12700"/>
                    </a:lnTo>
                    <a:close/>
                  </a:path>
                </a:pathLst>
              </a:custGeom>
              <a:solidFill>
                <a:srgbClr val="48C08B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-12700"/>
                <a:ext cx="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8F9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7252451" y="7288166"/>
            <a:ext cx="3783098" cy="1603842"/>
            <a:chOff x="0" y="0"/>
            <a:chExt cx="5044130" cy="2138456"/>
          </a:xfrm>
        </p:grpSpPr>
        <p:sp>
          <p:nvSpPr>
            <p:cNvPr id="28" name="TextBox 28"/>
            <p:cNvSpPr txBox="1"/>
            <p:nvPr/>
          </p:nvSpPr>
          <p:spPr>
            <a:xfrm>
              <a:off x="775" y="-57150"/>
              <a:ext cx="5043355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F5818"/>
                  </a:solidFill>
                  <a:latin typeface="Glacial Indifference"/>
                </a:rPr>
                <a:t>TRANSPORTE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746879"/>
              <a:ext cx="5044130" cy="1391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C6B28"/>
                  </a:solidFill>
                  <a:latin typeface="Glacial Indifference"/>
                </a:rPr>
                <a:t>Dessas, maioria escolheria a bicicleta como forma de fugir do trânsito.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01018" y="7288166"/>
            <a:ext cx="3783098" cy="1253302"/>
            <a:chOff x="0" y="0"/>
            <a:chExt cx="5044130" cy="1671070"/>
          </a:xfrm>
        </p:grpSpPr>
        <p:sp>
          <p:nvSpPr>
            <p:cNvPr id="31" name="TextBox 31"/>
            <p:cNvSpPr txBox="1"/>
            <p:nvPr/>
          </p:nvSpPr>
          <p:spPr>
            <a:xfrm>
              <a:off x="775" y="-57150"/>
              <a:ext cx="5043355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F5818"/>
                  </a:solidFill>
                  <a:latin typeface="Glacial Indifference"/>
                </a:rPr>
                <a:t>ROTA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46879"/>
              <a:ext cx="5044130" cy="924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3C6B28"/>
                  </a:solidFill>
                  <a:latin typeface="Glacial Indifference"/>
                </a:rPr>
                <a:t>Porém</a:t>
              </a:r>
              <a:r>
                <a:rPr lang="en-US" sz="2000" dirty="0">
                  <a:solidFill>
                    <a:srgbClr val="3C6B28"/>
                  </a:solidFill>
                  <a:latin typeface="Glacial Indifference"/>
                </a:rPr>
                <a:t>, </a:t>
              </a:r>
              <a:r>
                <a:rPr lang="en-US" sz="2000" dirty="0" err="1">
                  <a:solidFill>
                    <a:srgbClr val="3C6B28"/>
                  </a:solidFill>
                  <a:latin typeface="Glacial Indifference"/>
                </a:rPr>
                <a:t>poucos</a:t>
              </a:r>
              <a:r>
                <a:rPr lang="en-US" sz="2000" dirty="0">
                  <a:solidFill>
                    <a:srgbClr val="3C6B28"/>
                  </a:solidFill>
                  <a:latin typeface="Glacial Indifference"/>
                </a:rPr>
                <a:t> </a:t>
              </a:r>
              <a:r>
                <a:rPr lang="en-US" sz="2000" dirty="0" err="1">
                  <a:solidFill>
                    <a:srgbClr val="3C6B28"/>
                  </a:solidFill>
                  <a:latin typeface="Glacial Indifference"/>
                </a:rPr>
                <a:t>conhecem</a:t>
              </a:r>
              <a:r>
                <a:rPr lang="en-US" sz="2000" dirty="0">
                  <a:solidFill>
                    <a:srgbClr val="3C6B28"/>
                  </a:solidFill>
                  <a:latin typeface="Glacial Indifference"/>
                </a:rPr>
                <a:t> as </a:t>
              </a:r>
              <a:r>
                <a:rPr lang="en-US" sz="2000" dirty="0" err="1">
                  <a:solidFill>
                    <a:srgbClr val="3C6B28"/>
                  </a:solidFill>
                  <a:latin typeface="Glacial Indifference"/>
                </a:rPr>
                <a:t>rotas</a:t>
              </a:r>
              <a:r>
                <a:rPr lang="en-US" sz="2000" dirty="0">
                  <a:solidFill>
                    <a:srgbClr val="3C6B28"/>
                  </a:solidFill>
                  <a:latin typeface="Glacial Indifference"/>
                </a:rPr>
                <a:t> de </a:t>
              </a:r>
              <a:r>
                <a:rPr lang="en-US" sz="2000" dirty="0" err="1">
                  <a:solidFill>
                    <a:srgbClr val="3C6B28"/>
                  </a:solidFill>
                  <a:latin typeface="Glacial Indifference"/>
                </a:rPr>
                <a:t>ciclofaixas</a:t>
              </a:r>
              <a:r>
                <a:rPr lang="en-US" sz="2000" dirty="0">
                  <a:solidFill>
                    <a:srgbClr val="3C6B28"/>
                  </a:solidFill>
                  <a:latin typeface="Glacial Indifference"/>
                </a:rPr>
                <a:t>/</a:t>
              </a:r>
              <a:r>
                <a:rPr lang="en-US" sz="2000" dirty="0" err="1">
                  <a:solidFill>
                    <a:srgbClr val="3C6B28"/>
                  </a:solidFill>
                  <a:latin typeface="Glacial Indifference"/>
                </a:rPr>
                <a:t>ciclovias</a:t>
              </a:r>
              <a:r>
                <a:rPr lang="en-US" sz="2000" dirty="0">
                  <a:solidFill>
                    <a:srgbClr val="3C6B28"/>
                  </a:solidFill>
                  <a:latin typeface="Glacial Indifference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66418" y="2770988"/>
            <a:ext cx="4155164" cy="64873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90600"/>
            <a:ext cx="15719398" cy="101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 b="0">
                <a:solidFill>
                  <a:srgbClr val="FFFFFF"/>
                </a:solidFill>
                <a:latin typeface="League Spartan"/>
              </a:rPr>
              <a:t>PENSANDO NISSO...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5719398" cy="1765300"/>
            <a:chOff x="0" y="0"/>
            <a:chExt cx="20959198" cy="2353733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"/>
              <a:ext cx="20959198" cy="1346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25"/>
                </a:lnSpc>
              </a:pPr>
              <a:r>
                <a:rPr lang="en-US" sz="6500" b="1">
                  <a:solidFill>
                    <a:srgbClr val="0F5818"/>
                  </a:solidFill>
                  <a:latin typeface="League Spartan"/>
                </a:rPr>
                <a:t>NOSSO OBJETIVO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8701"/>
              <a:ext cx="20959198" cy="885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65A44A"/>
                  </a:solidFill>
                  <a:latin typeface="League Spartan"/>
                </a:rPr>
                <a:t>TRAZER O MAPEAMENTO DE...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453" y="9561221"/>
            <a:ext cx="18914906" cy="1058214"/>
            <a:chOff x="0" y="0"/>
            <a:chExt cx="25219875" cy="141095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5219875" cy="1410952"/>
            </a:xfrm>
            <a:prstGeom prst="rect">
              <a:avLst/>
            </a:prstGeom>
            <a:solidFill>
              <a:srgbClr val="3C6B2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6789139" y="301385"/>
              <a:ext cx="16641198" cy="34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9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31210" y="6457320"/>
            <a:ext cx="2835248" cy="41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F5818"/>
                </a:solidFill>
                <a:latin typeface="Glacial Indifference"/>
              </a:rPr>
              <a:t>Oficinas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52762" y="3409921"/>
            <a:ext cx="2592144" cy="259214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5818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57576" y="4119106"/>
            <a:ext cx="782515" cy="1173773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5789887" y="3409921"/>
            <a:ext cx="2873348" cy="3467159"/>
            <a:chOff x="0" y="0"/>
            <a:chExt cx="3831131" cy="462287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082249"/>
              <a:ext cx="3831131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F5818"/>
                  </a:solidFill>
                  <a:latin typeface="Glacial Indifference"/>
                </a:rPr>
                <a:t>Bicicletários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187470" y="0"/>
              <a:ext cx="3456192" cy="345619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5818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93889" y="945580"/>
              <a:ext cx="1043354" cy="1565031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9586665" y="3409921"/>
            <a:ext cx="2873348" cy="3467159"/>
            <a:chOff x="0" y="0"/>
            <a:chExt cx="3831131" cy="462287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4082249"/>
              <a:ext cx="3831131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F5818"/>
                  </a:solidFill>
                  <a:latin typeface="Glacial Indifference"/>
                </a:rPr>
                <a:t>Rotas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87470" y="0"/>
              <a:ext cx="3456192" cy="3456192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5818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93889" y="945580"/>
              <a:ext cx="1043354" cy="1565031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2460013" y="7938325"/>
            <a:ext cx="15719398" cy="6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65A44A"/>
                </a:solidFill>
                <a:latin typeface="League Spartan"/>
              </a:rPr>
              <a:t>E MUITO MAIS!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417614" y="3409921"/>
            <a:ext cx="2873348" cy="3467159"/>
            <a:chOff x="0" y="0"/>
            <a:chExt cx="3831131" cy="462287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4082249"/>
              <a:ext cx="3831131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F5818"/>
                  </a:solidFill>
                  <a:latin typeface="Glacial Indifference"/>
                </a:rPr>
                <a:t>Bike Friendly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87470" y="0"/>
              <a:ext cx="3456192" cy="3456192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5818"/>
              </a:solidFill>
            </p:spPr>
          </p:sp>
        </p:grp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393889" y="945580"/>
              <a:ext cx="1043354" cy="15650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7300" y="1238563"/>
            <a:ext cx="9984659" cy="1588582"/>
            <a:chOff x="-317877" y="-288774"/>
            <a:chExt cx="11900617" cy="2118108"/>
          </a:xfrm>
        </p:grpSpPr>
        <p:sp>
          <p:nvSpPr>
            <p:cNvPr id="3" name="TextBox 3"/>
            <p:cNvSpPr txBox="1"/>
            <p:nvPr/>
          </p:nvSpPr>
          <p:spPr>
            <a:xfrm>
              <a:off x="-317877" y="-288774"/>
              <a:ext cx="9990424" cy="10900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6875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League Spartan"/>
                </a:rPr>
                <a:t>EXPECTATIVA DE CRESCIMENTO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40" y="1290725"/>
              <a:ext cx="9453893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Associação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Nacional de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Transportes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Públicos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- ANTP </a:t>
              </a:r>
            </a:p>
          </p:txBody>
        </p:sp>
        <p:sp>
          <p:nvSpPr>
            <p:cNvPr id="5" name="AutoShape 5"/>
            <p:cNvSpPr/>
            <p:nvPr/>
          </p:nvSpPr>
          <p:spPr>
            <a:xfrm rot="-5400000">
              <a:off x="5763503" y="-4717608"/>
              <a:ext cx="56074" cy="11582400"/>
            </a:xfrm>
            <a:prstGeom prst="rect">
              <a:avLst/>
            </a:prstGeom>
            <a:solidFill>
              <a:srgbClr val="65A44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567680" y="6503322"/>
            <a:ext cx="8686800" cy="2308328"/>
            <a:chOff x="0" y="-85725"/>
            <a:chExt cx="11582400" cy="3077771"/>
          </a:xfrm>
        </p:grpSpPr>
        <p:sp>
          <p:nvSpPr>
            <p:cNvPr id="7" name="TextBox 7"/>
            <p:cNvSpPr txBox="1"/>
            <p:nvPr/>
          </p:nvSpPr>
          <p:spPr>
            <a:xfrm>
              <a:off x="2136199" y="-85725"/>
              <a:ext cx="9446201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League Spartan"/>
                </a:rPr>
                <a:t>AUMENTO DE FLUXO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28507" y="1290726"/>
              <a:ext cx="9453893" cy="1701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Segundo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pesquisa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da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Ciclocidade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após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instalação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ciclovia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rua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ou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avenida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, o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fluxo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bicicletas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na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região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aumenta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Glacial Indifference"/>
                </a:rPr>
                <a:t>até</a:t>
              </a:r>
              <a:r>
                <a:rPr lang="en-US" sz="2400" dirty="0">
                  <a:solidFill>
                    <a:srgbClr val="FFFFFF"/>
                  </a:solidFill>
                  <a:latin typeface="Glacial Indifference"/>
                </a:rPr>
                <a:t> 200%.</a:t>
              </a:r>
            </a:p>
          </p:txBody>
        </p:sp>
        <p:sp>
          <p:nvSpPr>
            <p:cNvPr id="9" name="AutoShape 9"/>
            <p:cNvSpPr/>
            <p:nvPr/>
          </p:nvSpPr>
          <p:spPr>
            <a:xfrm rot="-5400000">
              <a:off x="5763163" y="-4717608"/>
              <a:ext cx="56074" cy="11582400"/>
            </a:xfrm>
            <a:prstGeom prst="rect">
              <a:avLst/>
            </a:prstGeom>
            <a:solidFill>
              <a:srgbClr val="65A44A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90000"/>
          </a:blip>
          <a:srcRect l="2524" r="10098"/>
          <a:stretch>
            <a:fillRect/>
          </a:stretch>
        </p:blipFill>
        <p:spPr>
          <a:xfrm>
            <a:off x="1028700" y="0"/>
            <a:ext cx="7636347" cy="58554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90000"/>
          </a:blip>
          <a:srcRect l="9856" r="6010"/>
          <a:stretch>
            <a:fillRect/>
          </a:stretch>
        </p:blipFill>
        <p:spPr>
          <a:xfrm>
            <a:off x="9847053" y="4676545"/>
            <a:ext cx="7412247" cy="5858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20337" y="2637919"/>
            <a:ext cx="6662588" cy="6620381"/>
            <a:chOff x="0" y="0"/>
            <a:chExt cx="8883451" cy="8827174"/>
          </a:xfrm>
        </p:grpSpPr>
        <p:sp>
          <p:nvSpPr>
            <p:cNvPr id="3" name="TextBox 3"/>
            <p:cNvSpPr txBox="1"/>
            <p:nvPr/>
          </p:nvSpPr>
          <p:spPr>
            <a:xfrm>
              <a:off x="527447" y="8465436"/>
              <a:ext cx="15876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14 - 18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219538" y="8465436"/>
              <a:ext cx="15876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19 - 30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911629" y="8465436"/>
              <a:ext cx="15876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31 - 49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603720" y="8465436"/>
              <a:ext cx="15876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50 - 60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295810" y="8465436"/>
              <a:ext cx="1587641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+ 60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527447" y="157057"/>
              <a:ext cx="8356004" cy="8356004"/>
              <a:chOff x="0" y="0"/>
              <a:chExt cx="8356004" cy="835600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8356005" cy="8368705"/>
              </a:xfrm>
              <a:custGeom>
                <a:avLst/>
                <a:gdLst/>
                <a:ahLst/>
                <a:cxnLst/>
                <a:rect l="l" t="t" r="r" b="b"/>
                <a:pathLst>
                  <a:path w="8356005" h="8368705">
                    <a:moveTo>
                      <a:pt x="0" y="0"/>
                    </a:moveTo>
                    <a:lnTo>
                      <a:pt x="8356005" y="0"/>
                    </a:lnTo>
                    <a:lnTo>
                      <a:pt x="8356005" y="12700"/>
                    </a:lnTo>
                    <a:lnTo>
                      <a:pt x="0" y="12700"/>
                    </a:lnTo>
                    <a:close/>
                    <a:moveTo>
                      <a:pt x="0" y="2089001"/>
                    </a:moveTo>
                    <a:lnTo>
                      <a:pt x="8356005" y="2089001"/>
                    </a:lnTo>
                    <a:lnTo>
                      <a:pt x="8356005" y="2101701"/>
                    </a:lnTo>
                    <a:lnTo>
                      <a:pt x="0" y="2101701"/>
                    </a:lnTo>
                    <a:close/>
                    <a:moveTo>
                      <a:pt x="0" y="4178002"/>
                    </a:moveTo>
                    <a:lnTo>
                      <a:pt x="8356005" y="4178002"/>
                    </a:lnTo>
                    <a:lnTo>
                      <a:pt x="8356005" y="4190702"/>
                    </a:lnTo>
                    <a:lnTo>
                      <a:pt x="0" y="4190702"/>
                    </a:lnTo>
                    <a:close/>
                    <a:moveTo>
                      <a:pt x="0" y="6267003"/>
                    </a:moveTo>
                    <a:lnTo>
                      <a:pt x="8356005" y="6267003"/>
                    </a:lnTo>
                    <a:lnTo>
                      <a:pt x="8356005" y="6279703"/>
                    </a:lnTo>
                    <a:lnTo>
                      <a:pt x="0" y="6279703"/>
                    </a:lnTo>
                    <a:close/>
                    <a:moveTo>
                      <a:pt x="0" y="8356005"/>
                    </a:moveTo>
                    <a:lnTo>
                      <a:pt x="8356005" y="8356005"/>
                    </a:lnTo>
                    <a:lnTo>
                      <a:pt x="8356005" y="8368705"/>
                    </a:lnTo>
                    <a:lnTo>
                      <a:pt x="0" y="8368705"/>
                    </a:lnTo>
                    <a:close/>
                  </a:path>
                </a:pathLst>
              </a:custGeom>
              <a:solidFill>
                <a:srgbClr val="222222">
                  <a:alpha val="24705"/>
                </a:srgbClr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47625"/>
              <a:ext cx="52744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200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41376"/>
              <a:ext cx="52744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150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130377"/>
              <a:ext cx="527447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100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0614" y="6219378"/>
              <a:ext cx="376833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50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1228" y="8308379"/>
              <a:ext cx="226219" cy="361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40"/>
                </a:lnSpc>
              </a:pPr>
              <a:r>
                <a:rPr lang="en-US" sz="1600">
                  <a:solidFill>
                    <a:srgbClr val="3C6B28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527447" y="157057"/>
              <a:ext cx="8356004" cy="8356004"/>
              <a:chOff x="0" y="0"/>
              <a:chExt cx="8356004" cy="835600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6218873"/>
                <a:ext cx="1587641" cy="2137132"/>
              </a:xfrm>
              <a:custGeom>
                <a:avLst/>
                <a:gdLst/>
                <a:ahLst/>
                <a:cxnLst/>
                <a:rect l="l" t="t" r="r" b="b"/>
                <a:pathLst>
                  <a:path w="1587641" h="2137132">
                    <a:moveTo>
                      <a:pt x="0" y="2137132"/>
                    </a:moveTo>
                    <a:lnTo>
                      <a:pt x="0" y="127012"/>
                    </a:lnTo>
                    <a:cubicBezTo>
                      <a:pt x="0" y="93326"/>
                      <a:pt x="13381" y="61020"/>
                      <a:pt x="37201" y="37201"/>
                    </a:cubicBezTo>
                    <a:cubicBezTo>
                      <a:pt x="61020" y="13382"/>
                      <a:pt x="93326" y="0"/>
                      <a:pt x="127011" y="0"/>
                    </a:cubicBezTo>
                    <a:lnTo>
                      <a:pt x="1460630" y="0"/>
                    </a:lnTo>
                    <a:cubicBezTo>
                      <a:pt x="1494315" y="0"/>
                      <a:pt x="1526621" y="13381"/>
                      <a:pt x="1550440" y="37201"/>
                    </a:cubicBezTo>
                    <a:cubicBezTo>
                      <a:pt x="1574260" y="61020"/>
                      <a:pt x="1587641" y="93326"/>
                      <a:pt x="1587641" y="127012"/>
                    </a:cubicBezTo>
                    <a:lnTo>
                      <a:pt x="1587641" y="21371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1692091" y="160770"/>
                <a:ext cx="1587641" cy="8195235"/>
              </a:xfrm>
              <a:custGeom>
                <a:avLst/>
                <a:gdLst/>
                <a:ahLst/>
                <a:cxnLst/>
                <a:rect l="l" t="t" r="r" b="b"/>
                <a:pathLst>
                  <a:path w="1587641" h="8195235">
                    <a:moveTo>
                      <a:pt x="0" y="8195235"/>
                    </a:moveTo>
                    <a:lnTo>
                      <a:pt x="0" y="127011"/>
                    </a:lnTo>
                    <a:cubicBezTo>
                      <a:pt x="0" y="56865"/>
                      <a:pt x="56865" y="0"/>
                      <a:pt x="127011" y="0"/>
                    </a:cubicBezTo>
                    <a:lnTo>
                      <a:pt x="1460630" y="0"/>
                    </a:lnTo>
                    <a:cubicBezTo>
                      <a:pt x="1530776" y="0"/>
                      <a:pt x="1587641" y="56865"/>
                      <a:pt x="1587641" y="127011"/>
                    </a:cubicBezTo>
                    <a:lnTo>
                      <a:pt x="1587641" y="81952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3384182" y="1038151"/>
                <a:ext cx="1587641" cy="7317854"/>
              </a:xfrm>
              <a:custGeom>
                <a:avLst/>
                <a:gdLst/>
                <a:ahLst/>
                <a:cxnLst/>
                <a:rect l="l" t="t" r="r" b="b"/>
                <a:pathLst>
                  <a:path w="1587641" h="7317854">
                    <a:moveTo>
                      <a:pt x="0" y="7317854"/>
                    </a:moveTo>
                    <a:lnTo>
                      <a:pt x="0" y="127011"/>
                    </a:lnTo>
                    <a:cubicBezTo>
                      <a:pt x="0" y="56864"/>
                      <a:pt x="56865" y="0"/>
                      <a:pt x="127011" y="0"/>
                    </a:cubicBezTo>
                    <a:lnTo>
                      <a:pt x="1460629" y="0"/>
                    </a:lnTo>
                    <a:cubicBezTo>
                      <a:pt x="1530776" y="0"/>
                      <a:pt x="1587640" y="56864"/>
                      <a:pt x="1587640" y="127011"/>
                    </a:cubicBezTo>
                    <a:lnTo>
                      <a:pt x="1587640" y="731785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5076273" y="7430494"/>
                <a:ext cx="1587641" cy="925511"/>
              </a:xfrm>
              <a:custGeom>
                <a:avLst/>
                <a:gdLst/>
                <a:ahLst/>
                <a:cxnLst/>
                <a:rect l="l" t="t" r="r" b="b"/>
                <a:pathLst>
                  <a:path w="1587641" h="925511">
                    <a:moveTo>
                      <a:pt x="0" y="925511"/>
                    </a:moveTo>
                    <a:lnTo>
                      <a:pt x="0" y="127011"/>
                    </a:lnTo>
                    <a:cubicBezTo>
                      <a:pt x="0" y="93326"/>
                      <a:pt x="13381" y="61020"/>
                      <a:pt x="37200" y="37201"/>
                    </a:cubicBezTo>
                    <a:cubicBezTo>
                      <a:pt x="61020" y="13381"/>
                      <a:pt x="93325" y="0"/>
                      <a:pt x="127011" y="0"/>
                    </a:cubicBezTo>
                    <a:lnTo>
                      <a:pt x="1460630" y="0"/>
                    </a:lnTo>
                    <a:cubicBezTo>
                      <a:pt x="1530776" y="0"/>
                      <a:pt x="1587640" y="56865"/>
                      <a:pt x="1587640" y="127011"/>
                    </a:cubicBezTo>
                    <a:lnTo>
                      <a:pt x="1587640" y="9255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6768364" y="8098975"/>
                <a:ext cx="1587641" cy="257030"/>
              </a:xfrm>
              <a:custGeom>
                <a:avLst/>
                <a:gdLst/>
                <a:ahLst/>
                <a:cxnLst/>
                <a:rect l="l" t="t" r="r" b="b"/>
                <a:pathLst>
                  <a:path w="1587641" h="257030">
                    <a:moveTo>
                      <a:pt x="0" y="257030"/>
                    </a:moveTo>
                    <a:lnTo>
                      <a:pt x="0" y="127010"/>
                    </a:lnTo>
                    <a:cubicBezTo>
                      <a:pt x="0" y="56864"/>
                      <a:pt x="56865" y="0"/>
                      <a:pt x="127011" y="0"/>
                    </a:cubicBezTo>
                    <a:lnTo>
                      <a:pt x="1460629" y="0"/>
                    </a:lnTo>
                    <a:cubicBezTo>
                      <a:pt x="1530775" y="0"/>
                      <a:pt x="1587641" y="56864"/>
                      <a:pt x="1587641" y="127010"/>
                    </a:cubicBezTo>
                    <a:lnTo>
                      <a:pt x="1587641" y="2570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-371457" y="1028700"/>
            <a:ext cx="7874314" cy="5862656"/>
            <a:chOff x="0" y="0"/>
            <a:chExt cx="10499086" cy="7816875"/>
          </a:xfrm>
        </p:grpSpPr>
        <p:sp>
          <p:nvSpPr>
            <p:cNvPr id="22" name="TextBox 22"/>
            <p:cNvSpPr txBox="1"/>
            <p:nvPr/>
          </p:nvSpPr>
          <p:spPr>
            <a:xfrm>
              <a:off x="1867651" y="-38100"/>
              <a:ext cx="8631435" cy="1346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50"/>
                </a:lnSpc>
              </a:pPr>
              <a:r>
                <a:rPr lang="en-US" sz="6500" b="1">
                  <a:solidFill>
                    <a:srgbClr val="3C6B28"/>
                  </a:solidFill>
                  <a:latin typeface="League Spartan"/>
                </a:rPr>
                <a:t>P</a:t>
              </a:r>
              <a:r>
                <a:rPr lang="en-US" sz="6440" b="1">
                  <a:solidFill>
                    <a:srgbClr val="3C6B28"/>
                  </a:solidFill>
                  <a:latin typeface="League Spartan"/>
                </a:rPr>
                <a:t>ÚBLICO ALVO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867651" y="2257974"/>
              <a:ext cx="8631435" cy="555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00"/>
                </a:lnSpc>
              </a:pPr>
              <a:r>
                <a:rPr lang="en-US" sz="4000" b="1">
                  <a:solidFill>
                    <a:srgbClr val="3C6B28"/>
                  </a:solidFill>
                  <a:latin typeface="League Spartan"/>
                </a:rPr>
                <a:t>CONCENTRAÇÃO DE IDADE ENTRE AS DUAS FAIXAS 19 A 49 ANOS, DISPOSTOS A TROCAR SEU MEIO DE TRANSPORTE PELA BIKE</a:t>
              </a:r>
            </a:p>
          </p:txBody>
        </p:sp>
        <p:sp>
          <p:nvSpPr>
            <p:cNvPr id="24" name="AutoShape 24"/>
            <p:cNvSpPr/>
            <p:nvPr/>
          </p:nvSpPr>
          <p:spPr>
            <a:xfrm>
              <a:off x="0" y="1801179"/>
              <a:ext cx="10499086" cy="50025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90600"/>
            <a:ext cx="15719398" cy="101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 b="1">
                <a:solidFill>
                  <a:srgbClr val="0F5818"/>
                </a:solidFill>
                <a:latin typeface="League Spartan"/>
              </a:rPr>
              <a:t>CONCORRENTES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09834"/>
            <a:ext cx="16230600" cy="7790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5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</a:blip>
          <a:srcRect/>
          <a:stretch>
            <a:fillRect/>
          </a:stretch>
        </p:blipFill>
        <p:spPr>
          <a:xfrm>
            <a:off x="1028700" y="5143500"/>
            <a:ext cx="6985139" cy="46451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313453" y="9561221"/>
            <a:ext cx="18914906" cy="1058214"/>
            <a:chOff x="0" y="0"/>
            <a:chExt cx="25219875" cy="141095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5219875" cy="1410952"/>
            </a:xfrm>
            <a:prstGeom prst="rect">
              <a:avLst/>
            </a:prstGeom>
            <a:solidFill>
              <a:srgbClr val="65A4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6789139" y="301385"/>
              <a:ext cx="16641198" cy="34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9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47252" y="1028700"/>
            <a:ext cx="7712048" cy="5875262"/>
            <a:chOff x="0" y="0"/>
            <a:chExt cx="10282731" cy="783368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0282731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7ED957"/>
                  </a:solidFill>
                  <a:latin typeface="Glacial Indifference"/>
                </a:rPr>
                <a:t>MAIS SEGURANÇA PARA OS CICLISTAS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8506"/>
              <a:ext cx="10282731" cy="540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Glacial Indifference"/>
                </a:rPr>
                <a:t>Através de sugestões dos melhores trajetos da cidade.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327985"/>
              <a:ext cx="10282731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7ED957"/>
                  </a:solidFill>
                  <a:latin typeface="Glacial Indifference"/>
                </a:rPr>
                <a:t>COMPARTILHAMENTO DE EXPERIENCIA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13641"/>
              <a:ext cx="10282731" cy="1670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Glacial Indifference"/>
                </a:rPr>
                <a:t>Possibilidade dos usuários interagirem com o local, indicando problemas (buracos ou rotas ruins), classificando rotas (segurança, trajeto), etc.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42638"/>
              <a:ext cx="10282731" cy="688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7ED957"/>
                  </a:solidFill>
                  <a:latin typeface="Glacial Indifference"/>
                </a:rPr>
                <a:t>PARCERIAS COM ESTABELECIMENTO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728294"/>
              <a:ext cx="10282731" cy="110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Glacial Indifference"/>
                </a:rPr>
                <a:t>Abrangendo locais para manutenção e estacionamento que estarão disponíveis para a localização.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313453" y="1028700"/>
            <a:ext cx="7874314" cy="3406951"/>
            <a:chOff x="0" y="0"/>
            <a:chExt cx="10499086" cy="4542602"/>
          </a:xfrm>
        </p:grpSpPr>
        <p:sp>
          <p:nvSpPr>
            <p:cNvPr id="14" name="TextBox 14"/>
            <p:cNvSpPr txBox="1"/>
            <p:nvPr/>
          </p:nvSpPr>
          <p:spPr>
            <a:xfrm>
              <a:off x="1867651" y="-38100"/>
              <a:ext cx="8631435" cy="4072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25"/>
                </a:lnSpc>
              </a:pPr>
              <a:r>
                <a:rPr lang="en-US" sz="6500" b="1">
                  <a:solidFill>
                    <a:srgbClr val="FFFFFF"/>
                  </a:solidFill>
                  <a:latin typeface="League Spartan"/>
                </a:rPr>
                <a:t>MAS, POR QUE ESCOLHER O "SAI DE BIKE"?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4492577"/>
              <a:ext cx="10499086" cy="50025"/>
            </a:xfrm>
            <a:prstGeom prst="rect">
              <a:avLst/>
            </a:prstGeom>
            <a:solidFill>
              <a:srgbClr val="65A44A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334</Words>
  <Application>Microsoft Office PowerPoint</Application>
  <PresentationFormat>Custom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League Spartan</vt:lpstr>
      <vt:lpstr>Arimo</vt:lpstr>
      <vt:lpstr>Glacial Indifference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 de Bike</dc:title>
  <cp:lastModifiedBy>BRUNA DE OLIVEIRA ANDRADE</cp:lastModifiedBy>
  <cp:revision>5</cp:revision>
  <dcterms:created xsi:type="dcterms:W3CDTF">2006-08-16T00:00:00Z</dcterms:created>
  <dcterms:modified xsi:type="dcterms:W3CDTF">2019-06-12T12:31:37Z</dcterms:modified>
  <dc:identifier>DADb5lYiKQc</dc:identifier>
</cp:coreProperties>
</file>